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75" r:id="rId4"/>
    <p:sldId id="276" r:id="rId5"/>
    <p:sldId id="258" r:id="rId6"/>
    <p:sldId id="259" r:id="rId7"/>
    <p:sldId id="260" r:id="rId8"/>
    <p:sldId id="278" r:id="rId9"/>
    <p:sldId id="261" r:id="rId10"/>
    <p:sldId id="262" r:id="rId11"/>
    <p:sldId id="279"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84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7EB14-4BB7-498F-8373-5E255CE96678}" type="datetimeFigureOut">
              <a:rPr lang="ru-RU" smtClean="0"/>
              <a:t>30.10.2014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265B66-BD2A-4232-8024-4371212CACFC}" type="slidenum">
              <a:rPr lang="ru-RU" smtClean="0"/>
              <a:t>‹#›</a:t>
            </a:fld>
            <a:endParaRPr lang="ru-RU"/>
          </a:p>
        </p:txBody>
      </p:sp>
    </p:spTree>
    <p:extLst>
      <p:ext uri="{BB962C8B-B14F-4D97-AF65-F5344CB8AC3E}">
        <p14:creationId xmlns:p14="http://schemas.microsoft.com/office/powerpoint/2010/main" val="2061307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D265B66-BD2A-4232-8024-4371212CACFC}" type="slidenum">
              <a:rPr lang="ru-RU" smtClean="0"/>
              <a:t>1</a:t>
            </a:fld>
            <a:endParaRPr lang="ru-RU"/>
          </a:p>
        </p:txBody>
      </p:sp>
    </p:spTree>
    <p:extLst>
      <p:ext uri="{BB962C8B-B14F-4D97-AF65-F5344CB8AC3E}">
        <p14:creationId xmlns:p14="http://schemas.microsoft.com/office/powerpoint/2010/main" val="3958461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8A5B791-D47E-448F-B5B9-653686C977E1}"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217133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A5B791-D47E-448F-B5B9-653686C977E1}"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43133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A5B791-D47E-448F-B5B9-653686C977E1}"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39202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A5B791-D47E-448F-B5B9-653686C977E1}"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153810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8A5B791-D47E-448F-B5B9-653686C977E1}" type="datetimeFigureOut">
              <a:rPr lang="ru-RU" smtClean="0"/>
              <a:t>30.10.2014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181507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8A5B791-D47E-448F-B5B9-653686C977E1}" type="datetimeFigureOut">
              <a:rPr lang="ru-RU" smtClean="0"/>
              <a:t>30.10.2014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111517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8A5B791-D47E-448F-B5B9-653686C977E1}" type="datetimeFigureOut">
              <a:rPr lang="ru-RU" smtClean="0"/>
              <a:t>30.10.2014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59238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8A5B791-D47E-448F-B5B9-653686C977E1}" type="datetimeFigureOut">
              <a:rPr lang="ru-RU" smtClean="0"/>
              <a:t>30.10.2014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114020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8A5B791-D47E-448F-B5B9-653686C977E1}" type="datetimeFigureOut">
              <a:rPr lang="ru-RU" smtClean="0"/>
              <a:t>30.10.2014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303707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8A5B791-D47E-448F-B5B9-653686C977E1}" type="datetimeFigureOut">
              <a:rPr lang="ru-RU" smtClean="0"/>
              <a:t>30.10.2014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333149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8A5B791-D47E-448F-B5B9-653686C977E1}" type="datetimeFigureOut">
              <a:rPr lang="ru-RU" smtClean="0"/>
              <a:t>30.10.2014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228A4B-97AD-4205-8329-AA7C88C78910}" type="slidenum">
              <a:rPr lang="ru-RU" smtClean="0"/>
              <a:t>‹#›</a:t>
            </a:fld>
            <a:endParaRPr lang="ru-RU"/>
          </a:p>
        </p:txBody>
      </p:sp>
    </p:spTree>
    <p:extLst>
      <p:ext uri="{BB962C8B-B14F-4D97-AF65-F5344CB8AC3E}">
        <p14:creationId xmlns:p14="http://schemas.microsoft.com/office/powerpoint/2010/main" val="415972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5B791-D47E-448F-B5B9-653686C977E1}" type="datetimeFigureOut">
              <a:rPr lang="ru-RU" smtClean="0"/>
              <a:t>30.10.2014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28A4B-97AD-4205-8329-AA7C88C78910}" type="slidenum">
              <a:rPr lang="ru-RU" smtClean="0"/>
              <a:t>‹#›</a:t>
            </a:fld>
            <a:endParaRPr lang="ru-RU"/>
          </a:p>
        </p:txBody>
      </p:sp>
    </p:spTree>
    <p:extLst>
      <p:ext uri="{BB962C8B-B14F-4D97-AF65-F5344CB8AC3E}">
        <p14:creationId xmlns:p14="http://schemas.microsoft.com/office/powerpoint/2010/main" val="149380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vseokraskah.net/wp-content/uploads/2011/12/21.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ru.wikipedia.org/wiki/%D0%A4%D0%B0%D0%B9%D0%BB:Adsorption-monolayer.svg"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ru.wikipedia.org/wiki/%D0%A4%D0%B0%D0%B9%D0%BB:Adsorption-energy-distance.sv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45659" y="188640"/>
            <a:ext cx="8720919" cy="6408712"/>
          </a:xfrm>
          <a:solidFill>
            <a:schemeClr val="tx2">
              <a:lumMod val="75000"/>
            </a:schemeClr>
          </a:solidFill>
        </p:spPr>
        <p:txBody>
          <a:bodyPr>
            <a:normAutofit fontScale="92500" lnSpcReduction="10000"/>
          </a:bodyPr>
          <a:lstStyle/>
          <a:p>
            <a:r>
              <a:rPr lang="kk-KZ" b="1" dirty="0">
                <a:solidFill>
                  <a:schemeClr val="bg1"/>
                </a:solidFill>
                <a:latin typeface="Times New Roman" pitchFamily="18" charset="0"/>
                <a:cs typeface="Times New Roman" pitchFamily="18" charset="0"/>
              </a:rPr>
              <a:t>СЫР БОЯУ МАТЕРИАЛДАРЫНЫҢ ҚАТТЫ БЕТПЕН ӘРЕКЕТТЕСУІ</a:t>
            </a:r>
            <a:endParaRPr lang="ru-RU" dirty="0">
              <a:solidFill>
                <a:schemeClr val="bg1"/>
              </a:solidFill>
              <a:latin typeface="Times New Roman" pitchFamily="18" charset="0"/>
              <a:cs typeface="Times New Roman" pitchFamily="18" charset="0"/>
            </a:endParaRPr>
          </a:p>
          <a:p>
            <a:r>
              <a:rPr lang="kk-KZ" dirty="0" smtClean="0">
                <a:solidFill>
                  <a:schemeClr val="bg1"/>
                </a:solidFill>
                <a:latin typeface="Times New Roman" pitchFamily="18" charset="0"/>
                <a:cs typeface="Times New Roman" pitchFamily="18" charset="0"/>
              </a:rPr>
              <a:t>Сыр </a:t>
            </a:r>
            <a:r>
              <a:rPr lang="kk-KZ" dirty="0">
                <a:solidFill>
                  <a:schemeClr val="bg1"/>
                </a:solidFill>
                <a:latin typeface="Times New Roman" pitchFamily="18" charset="0"/>
                <a:cs typeface="Times New Roman" pitchFamily="18" charset="0"/>
              </a:rPr>
              <a:t>бояу жабындыларының қасиеттері көбінесе материал үлдірінің подложкамен әрекеттесу сипатына </a:t>
            </a:r>
            <a:r>
              <a:rPr lang="ru-RU" dirty="0">
                <a:solidFill>
                  <a:schemeClr val="bg1"/>
                </a:solidFill>
                <a:latin typeface="Times New Roman" pitchFamily="18" charset="0"/>
                <a:cs typeface="Times New Roman" pitchFamily="18" charset="0"/>
              </a:rPr>
              <a:t>- </a:t>
            </a:r>
            <a:r>
              <a:rPr lang="kk-KZ" dirty="0">
                <a:solidFill>
                  <a:schemeClr val="bg1"/>
                </a:solidFill>
                <a:latin typeface="Times New Roman" pitchFamily="18" charset="0"/>
                <a:cs typeface="Times New Roman" pitchFamily="18" charset="0"/>
              </a:rPr>
              <a:t>олардың арасындағы пайда болатын байланыстарға тәуелді. Адсорбциялық әрекеттесу сұйық сыр бояу материалын қатты бетке жағу моментінде қалыптасады.  Сыр бояу материалының табиғатына және бояйтын беттің сипатына байланысты осы әрекеттесудің дәрежесі жабындының көптеген көрсеткіштерінде анықталатын (біркелкілігін, адгезиясын, оптикалық, коррозияға қарсы және т.б.), оның ылғалдануының толықтығын анықтайды.</a:t>
            </a:r>
            <a:endParaRPr lang="ru-RU" dirty="0">
              <a:solidFill>
                <a:schemeClr val="bg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997282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77422"/>
            <a:ext cx="8784976" cy="6491938"/>
          </a:xfrm>
        </p:spPr>
        <p:txBody>
          <a:bodyPr>
            <a:normAutofit lnSpcReduction="10000"/>
          </a:bodyPr>
          <a:lstStyle/>
          <a:p>
            <a:pPr marL="0" indent="0" algn="just">
              <a:buNone/>
            </a:pPr>
            <a:r>
              <a:rPr lang="kk-KZ" dirty="0">
                <a:solidFill>
                  <a:schemeClr val="bg1"/>
                </a:solidFill>
                <a:latin typeface="Times New Roman" pitchFamily="18" charset="0"/>
                <a:cs typeface="Times New Roman" pitchFamily="18" charset="0"/>
              </a:rPr>
              <a:t>Ағаш полярлы сұйықтықтарға ынтықты және суда ісінеді. Тері гидрофильді, бірақ майлы кірленулер оған гидрофобты қасиет береді.</a:t>
            </a:r>
            <a:endParaRPr lang="ru-RU" dirty="0">
              <a:solidFill>
                <a:schemeClr val="bg1"/>
              </a:solidFill>
              <a:latin typeface="Times New Roman" pitchFamily="18" charset="0"/>
              <a:cs typeface="Times New Roman" pitchFamily="18" charset="0"/>
            </a:endParaRPr>
          </a:p>
          <a:p>
            <a:pPr marL="0" indent="0" algn="just">
              <a:buNone/>
            </a:pPr>
            <a:r>
              <a:rPr lang="kk-KZ" dirty="0">
                <a:solidFill>
                  <a:schemeClr val="bg1"/>
                </a:solidFill>
                <a:latin typeface="Times New Roman" pitchFamily="18" charset="0"/>
                <a:cs typeface="Times New Roman" pitchFamily="18" charset="0"/>
              </a:rPr>
              <a:t>Қолданылатын сыр бояу материалына тәуелді қажетті бет таңдау керек: сулы бояуларға— гидрофильді,  гидрофобты үлдіртүзгіш негізінділерге — гидрофобты.  </a:t>
            </a:r>
            <a:endParaRPr lang="en-US" dirty="0" smtClean="0">
              <a:solidFill>
                <a:schemeClr val="bg1"/>
              </a:solidFill>
              <a:latin typeface="Times New Roman" pitchFamily="18" charset="0"/>
              <a:cs typeface="Times New Roman" pitchFamily="18" charset="0"/>
            </a:endParaRPr>
          </a:p>
          <a:p>
            <a:pPr marL="0" indent="0" algn="just">
              <a:buNone/>
            </a:pPr>
            <a:r>
              <a:rPr lang="kk-KZ" dirty="0" smtClean="0">
                <a:solidFill>
                  <a:schemeClr val="bg1"/>
                </a:solidFill>
                <a:latin typeface="Times New Roman" pitchFamily="18" charset="0"/>
                <a:cs typeface="Times New Roman" pitchFamily="18" charset="0"/>
              </a:rPr>
              <a:t>Бетті </a:t>
            </a:r>
            <a:r>
              <a:rPr lang="kk-KZ" dirty="0">
                <a:solidFill>
                  <a:schemeClr val="bg1"/>
                </a:solidFill>
                <a:latin typeface="Times New Roman" pitchFamily="18" charset="0"/>
                <a:cs typeface="Times New Roman" pitchFamily="18" charset="0"/>
              </a:rPr>
              <a:t>г</a:t>
            </a:r>
            <a:r>
              <a:rPr lang="kk-KZ" i="1" dirty="0">
                <a:solidFill>
                  <a:schemeClr val="bg1"/>
                </a:solidFill>
                <a:latin typeface="Times New Roman" pitchFamily="18" charset="0"/>
                <a:cs typeface="Times New Roman" pitchFamily="18" charset="0"/>
              </a:rPr>
              <a:t>идрофильдеу </a:t>
            </a:r>
            <a:r>
              <a:rPr lang="kk-KZ" dirty="0">
                <a:solidFill>
                  <a:schemeClr val="bg1"/>
                </a:solidFill>
                <a:latin typeface="Times New Roman" pitchFamily="18" charset="0"/>
                <a:cs typeface="Times New Roman" pitchFamily="18" charset="0"/>
              </a:rPr>
              <a:t> мұқият майсыздандырудан, тотықтырудан (пластмасс болса), конверсиялық жабындылар жағудан (металл жағдайында)  кейін жетуге болады; бетті </a:t>
            </a:r>
            <a:r>
              <a:rPr lang="kk-KZ" i="1" dirty="0">
                <a:solidFill>
                  <a:schemeClr val="bg1"/>
                </a:solidFill>
                <a:latin typeface="Times New Roman" pitchFamily="18" charset="0"/>
                <a:cs typeface="Times New Roman" pitchFamily="18" charset="0"/>
              </a:rPr>
              <a:t>гидрофобтау</a:t>
            </a:r>
            <a:r>
              <a:rPr lang="kk-KZ" dirty="0">
                <a:solidFill>
                  <a:schemeClr val="bg1"/>
                </a:solidFill>
                <a:latin typeface="Times New Roman" pitchFamily="18" charset="0"/>
                <a:cs typeface="Times New Roman" pitchFamily="18" charset="0"/>
              </a:rPr>
              <a:t> БАЗ, аппреттермен, полярсыз сұйықтықтар қатысында бетті тегістеумен (шлифтеу, металдар үшін) жетуге болады. </a:t>
            </a:r>
            <a:endParaRPr lang="ru-RU" dirty="0">
              <a:solidFill>
                <a:schemeClr val="bg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178073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netl.doe.gov/technologies/oil-gas/Petroleum/projects/EP/ImprovedRec/15413_Adsorp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104" y="332655"/>
            <a:ext cx="7347312" cy="6135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5586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lstStyle/>
          <a:p>
            <a:pPr marL="0" indent="0" algn="ctr">
              <a:buNone/>
            </a:pPr>
            <a:r>
              <a:rPr lang="kk-KZ" b="1" dirty="0">
                <a:solidFill>
                  <a:schemeClr val="bg1"/>
                </a:solidFill>
                <a:latin typeface="Times New Roman" pitchFamily="18" charset="0"/>
                <a:cs typeface="Times New Roman" pitchFamily="18" charset="0"/>
              </a:rPr>
              <a:t>ҚАТТЫ БЕТТІҢ СҰЙЫҚ СЫР БОЯУ МАТЕРИАЛЫМЕН ЫЛҒАЛДАНУЫ</a:t>
            </a:r>
            <a:endParaRPr lang="ru-RU" dirty="0">
              <a:solidFill>
                <a:schemeClr val="bg1"/>
              </a:solidFill>
              <a:latin typeface="Times New Roman" pitchFamily="18" charset="0"/>
              <a:cs typeface="Times New Roman" pitchFamily="18" charset="0"/>
            </a:endParaRPr>
          </a:p>
          <a:p>
            <a:pPr marL="0" indent="0" algn="just">
              <a:buNone/>
            </a:pPr>
            <a:r>
              <a:rPr lang="kk-KZ" dirty="0">
                <a:solidFill>
                  <a:schemeClr val="bg1"/>
                </a:solidFill>
                <a:latin typeface="Times New Roman" pitchFamily="18" charset="0"/>
                <a:cs typeface="Times New Roman" pitchFamily="18" charset="0"/>
              </a:rPr>
              <a:t>Подложка бетінің сұйық сыр бояу материалымен ылғалдануы </a:t>
            </a:r>
            <a:r>
              <a:rPr lang="ru-RU" dirty="0">
                <a:solidFill>
                  <a:schemeClr val="bg1"/>
                </a:solidFill>
                <a:latin typeface="Times New Roman" pitchFamily="18" charset="0"/>
                <a:cs typeface="Times New Roman" pitchFamily="18" charset="0"/>
              </a:rPr>
              <a:t>—</a:t>
            </a:r>
            <a:r>
              <a:rPr lang="kk-KZ" dirty="0">
                <a:solidFill>
                  <a:schemeClr val="bg1"/>
                </a:solidFill>
                <a:latin typeface="Times New Roman" pitchFamily="18" charset="0"/>
                <a:cs typeface="Times New Roman" pitchFamily="18" charset="0"/>
              </a:rPr>
              <a:t> жабынды түзілуінің міндетті шарты. Ылғалдануды әр түрлі шекара фазасында әрекеттесу ретінде қарастыруға болады: қатты зат — сұйықтық — газ немесе қатты зат — сұйықтық — сұйықтық.</a:t>
            </a:r>
            <a:endParaRPr lang="ru-RU" dirty="0">
              <a:solidFill>
                <a:schemeClr val="bg1"/>
              </a:solidFill>
              <a:latin typeface="Times New Roman" pitchFamily="18" charset="0"/>
              <a:cs typeface="Times New Roman" pitchFamily="18" charset="0"/>
            </a:endParaRPr>
          </a:p>
          <a:p>
            <a:endParaRPr lang="ru-RU" dirty="0"/>
          </a:p>
        </p:txBody>
      </p:sp>
      <p:pic>
        <p:nvPicPr>
          <p:cNvPr id="6146" name="Picture 2" descr="http://www.krugosvet.ru/images/1004601_7261_00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264870"/>
            <a:ext cx="5868144" cy="2824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764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algn="just"/>
            <a:r>
              <a:rPr lang="kk-KZ" dirty="0">
                <a:solidFill>
                  <a:schemeClr val="bg1"/>
                </a:solidFill>
                <a:latin typeface="Times New Roman" pitchFamily="18" charset="0"/>
                <a:cs typeface="Times New Roman" pitchFamily="18" charset="0"/>
              </a:rPr>
              <a:t>Сыр бояу материалының подложканы қаншалықты жақсы ылғалдандыруы және онда жайылуына байланысты жабындының сыртқы түрі, біркелкілігі, адгезиялық беріктілігі және қорғау қабілеттілігі тәуелді болады.</a:t>
            </a:r>
            <a:endParaRPr lang="ru-RU" dirty="0">
              <a:solidFill>
                <a:schemeClr val="bg1"/>
              </a:solidFill>
              <a:latin typeface="Times New Roman" pitchFamily="18" charset="0"/>
              <a:cs typeface="Times New Roman" pitchFamily="18" charset="0"/>
            </a:endParaRPr>
          </a:p>
          <a:p>
            <a:endParaRPr lang="ru-RU" dirty="0"/>
          </a:p>
        </p:txBody>
      </p:sp>
      <p:pic>
        <p:nvPicPr>
          <p:cNvPr id="1026" name="Рисунок 1" descr="Описание: http://www.publish.ru/data/823/003/1236/062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20" y="3212975"/>
            <a:ext cx="5472484" cy="3638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5652120" y="4080723"/>
            <a:ext cx="2920415" cy="954107"/>
          </a:xfrm>
          <a:prstGeom prst="rect">
            <a:avLst/>
          </a:prstGeom>
        </p:spPr>
        <p:txBody>
          <a:bodyPr wrap="none">
            <a:spAutoFit/>
          </a:bodyPr>
          <a:lstStyle/>
          <a:p>
            <a:r>
              <a:rPr lang="kk-KZ" sz="2800" dirty="0"/>
              <a:t>Молекулааралық </a:t>
            </a:r>
            <a:endParaRPr lang="en-US" sz="2800" dirty="0" smtClean="0"/>
          </a:p>
          <a:p>
            <a:r>
              <a:rPr lang="kk-KZ" sz="2800" dirty="0" smtClean="0"/>
              <a:t>күштер</a:t>
            </a:r>
            <a:r>
              <a:rPr lang="kk-KZ" sz="2800" dirty="0"/>
              <a:t>.</a:t>
            </a:r>
            <a:endParaRPr lang="ru-RU" sz="2800" dirty="0"/>
          </a:p>
        </p:txBody>
      </p:sp>
    </p:spTree>
    <p:extLst>
      <p:ext uri="{BB962C8B-B14F-4D97-AF65-F5344CB8AC3E}">
        <p14:creationId xmlns:p14="http://schemas.microsoft.com/office/powerpoint/2010/main" val="2547646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lgn="ctr">
              <a:buNone/>
            </a:pPr>
            <a:r>
              <a:rPr lang="kk-KZ" b="1" dirty="0">
                <a:solidFill>
                  <a:schemeClr val="bg1"/>
                </a:solidFill>
                <a:latin typeface="Times New Roman" pitchFamily="18" charset="0"/>
                <a:cs typeface="Times New Roman" pitchFamily="18" charset="0"/>
              </a:rPr>
              <a:t>БЕТТІҢ ТҮЙІСУІ</a:t>
            </a:r>
            <a:endParaRPr lang="ru-RU" dirty="0">
              <a:solidFill>
                <a:schemeClr val="bg1"/>
              </a:solidFill>
              <a:latin typeface="Times New Roman" pitchFamily="18" charset="0"/>
              <a:cs typeface="Times New Roman" pitchFamily="18" charset="0"/>
            </a:endParaRPr>
          </a:p>
          <a:p>
            <a:pPr marL="0" indent="0" algn="just">
              <a:buNone/>
            </a:pPr>
            <a:r>
              <a:rPr lang="kk-KZ" dirty="0">
                <a:solidFill>
                  <a:schemeClr val="bg1"/>
                </a:solidFill>
                <a:latin typeface="Times New Roman" pitchFamily="18" charset="0"/>
                <a:cs typeface="Times New Roman" pitchFamily="18" charset="0"/>
              </a:rPr>
              <a:t>Әр түрлі материалдардың әрекеттесуі үшін түйісу қажет.  Бағыттаушы, индукциялық, дисперсиондық күштерінің әсері </a:t>
            </a:r>
            <a:r>
              <a:rPr lang="ru-RU" dirty="0">
                <a:solidFill>
                  <a:schemeClr val="bg1"/>
                </a:solidFill>
                <a:latin typeface="Times New Roman" pitchFamily="18" charset="0"/>
                <a:cs typeface="Times New Roman" pitchFamily="18" charset="0"/>
              </a:rPr>
              <a:t>0,5 </a:t>
            </a:r>
            <a:r>
              <a:rPr lang="ru-RU" dirty="0" err="1">
                <a:solidFill>
                  <a:schemeClr val="bg1"/>
                </a:solidFill>
                <a:latin typeface="Times New Roman" pitchFamily="18" charset="0"/>
                <a:cs typeface="Times New Roman" pitchFamily="18" charset="0"/>
              </a:rPr>
              <a:t>нм</a:t>
            </a:r>
            <a:r>
              <a:rPr lang="ru-RU" dirty="0">
                <a:solidFill>
                  <a:schemeClr val="bg1"/>
                </a:solidFill>
                <a:latin typeface="Times New Roman" pitchFamily="18" charset="0"/>
                <a:cs typeface="Times New Roman" pitchFamily="18" charset="0"/>
              </a:rPr>
              <a:t> </a:t>
            </a:r>
            <a:r>
              <a:rPr lang="kk-KZ" dirty="0">
                <a:solidFill>
                  <a:schemeClr val="bg1"/>
                </a:solidFill>
                <a:latin typeface="Times New Roman" pitchFamily="18" charset="0"/>
                <a:cs typeface="Times New Roman" pitchFamily="18" charset="0"/>
              </a:rPr>
              <a:t>аспайтын қашықтықта әсер </a:t>
            </a:r>
            <a:r>
              <a:rPr lang="kk-KZ" dirty="0">
                <a:solidFill>
                  <a:schemeClr val="bg1"/>
                </a:solidFill>
                <a:latin typeface="Times New Roman" pitchFamily="18" charset="0"/>
                <a:cs typeface="Times New Roman" pitchFamily="18" charset="0"/>
              </a:rPr>
              <a:t>етсе</a:t>
            </a:r>
            <a:r>
              <a:rPr lang="kk-KZ" dirty="0">
                <a:solidFill>
                  <a:schemeClr val="bg1"/>
                </a:solidFill>
                <a:latin typeface="Times New Roman" pitchFamily="18" charset="0"/>
                <a:cs typeface="Times New Roman" pitchFamily="18" charset="0"/>
              </a:rPr>
              <a:t>, түйісуді қуысы </a:t>
            </a:r>
            <a:r>
              <a:rPr lang="ru-RU" dirty="0">
                <a:solidFill>
                  <a:schemeClr val="bg1"/>
                </a:solidFill>
                <a:latin typeface="Times New Roman" pitchFamily="18" charset="0"/>
                <a:cs typeface="Times New Roman" pitchFamily="18" charset="0"/>
              </a:rPr>
              <a:t>0,5 </a:t>
            </a:r>
            <a:r>
              <a:rPr lang="ru-RU" dirty="0" err="1">
                <a:solidFill>
                  <a:schemeClr val="bg1"/>
                </a:solidFill>
                <a:latin typeface="Times New Roman" pitchFamily="18" charset="0"/>
                <a:cs typeface="Times New Roman" pitchFamily="18" charset="0"/>
              </a:rPr>
              <a:t>нм</a:t>
            </a:r>
            <a:r>
              <a:rPr lang="kk-KZ" dirty="0">
                <a:solidFill>
                  <a:schemeClr val="bg1"/>
                </a:solidFill>
                <a:latin typeface="Times New Roman" pitchFamily="18" charset="0"/>
                <a:cs typeface="Times New Roman" pitchFamily="18" charset="0"/>
              </a:rPr>
              <a:t> үлкен емес жағдайлары қарастырылады. Қажетті түйісуге жету жылдамдығы беттің сипатына және түйісетін материалдардың қасиеттеріне тәуелді. Қатты заттардың газдармен түйісуі оңай жетеді.  </a:t>
            </a:r>
            <a:endParaRPr lang="ru-RU" dirty="0">
              <a:solidFill>
                <a:schemeClr val="bg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988816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92500"/>
          </a:bodyPr>
          <a:lstStyle/>
          <a:p>
            <a:pPr marL="0" indent="0" algn="just">
              <a:buNone/>
            </a:pPr>
            <a:r>
              <a:rPr lang="kk-KZ" dirty="0">
                <a:solidFill>
                  <a:schemeClr val="bg1"/>
                </a:solidFill>
                <a:latin typeface="Times New Roman" pitchFamily="18" charset="0"/>
                <a:cs typeface="Times New Roman" pitchFamily="18" charset="0"/>
              </a:rPr>
              <a:t>Түйісуде беттің рельефі маңызды болып келеді. Кедір бұдырлы бетті поликапиллярлы жүйе деп қарастыруға болады.  </a:t>
            </a:r>
            <a:endParaRPr lang="ru-RU" dirty="0">
              <a:solidFill>
                <a:schemeClr val="bg1"/>
              </a:solidFill>
              <a:latin typeface="Times New Roman" pitchFamily="18" charset="0"/>
              <a:cs typeface="Times New Roman" pitchFamily="18" charset="0"/>
            </a:endParaRPr>
          </a:p>
          <a:p>
            <a:pPr marL="0" indent="0" algn="just">
              <a:buNone/>
            </a:pPr>
            <a:r>
              <a:rPr lang="kk-KZ" dirty="0">
                <a:solidFill>
                  <a:schemeClr val="bg1"/>
                </a:solidFill>
                <a:latin typeface="Times New Roman" pitchFamily="18" charset="0"/>
                <a:cs typeface="Times New Roman" pitchFamily="18" charset="0"/>
              </a:rPr>
              <a:t>Түйісуді толық қамтамасыз ететін (подложканың кедір бұдырын және кеуектерді толтыру) негізгі фактор тұтқырлық, тығыздық және сыр бояу материалының беттік керілуі, өлшемі, пішіні және беттің кеуектерінің орналасуы болып келеді. Ескеріп кететін жай, капиллярдың және қуыстардың диаметрі кішірейген сайын бояуларды сіңіру төмендейді, бірақ олардың енуінің потенциалды тереңдігі артады. </a:t>
            </a:r>
            <a:endParaRPr lang="ru-RU" dirty="0">
              <a:solidFill>
                <a:schemeClr val="bg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62172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61643"/>
            <a:ext cx="8098703" cy="375944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95536" y="4725144"/>
            <a:ext cx="8424936" cy="1661993"/>
          </a:xfrm>
          <a:prstGeom prst="rect">
            <a:avLst/>
          </a:prstGeom>
        </p:spPr>
        <p:txBody>
          <a:bodyPr wrap="square">
            <a:spAutoFit/>
          </a:bodyPr>
          <a:lstStyle/>
          <a:p>
            <a:r>
              <a:rPr lang="kk-KZ" sz="2800" b="1" dirty="0">
                <a:solidFill>
                  <a:schemeClr val="bg1"/>
                </a:solidFill>
              </a:rPr>
              <a:t>Сурет. Беттің кедір бұдырына сыр бояу материалының енуінің сызбанұсқасы</a:t>
            </a:r>
            <a:r>
              <a:rPr lang="ru-RU" sz="2800" dirty="0">
                <a:solidFill>
                  <a:schemeClr val="bg1"/>
                </a:solidFill>
              </a:rPr>
              <a:t>: 1 - подложка; 2 — </a:t>
            </a:r>
            <a:r>
              <a:rPr lang="kk-KZ" sz="2800" dirty="0">
                <a:solidFill>
                  <a:schemeClr val="bg1"/>
                </a:solidFill>
              </a:rPr>
              <a:t>ауа қуыстары</a:t>
            </a:r>
            <a:r>
              <a:rPr lang="ru-RU" sz="2800" dirty="0">
                <a:solidFill>
                  <a:schemeClr val="bg1"/>
                </a:solidFill>
              </a:rPr>
              <a:t>; 3 —</a:t>
            </a:r>
            <a:r>
              <a:rPr lang="kk-KZ" sz="2800" dirty="0">
                <a:solidFill>
                  <a:schemeClr val="bg1"/>
                </a:solidFill>
              </a:rPr>
              <a:t> сыр бояу</a:t>
            </a:r>
            <a:r>
              <a:rPr lang="ru-RU" sz="2800" dirty="0">
                <a:solidFill>
                  <a:schemeClr val="bg1"/>
                </a:solidFill>
              </a:rPr>
              <a:t>  материал</a:t>
            </a:r>
            <a:r>
              <a:rPr lang="kk-KZ" sz="2800" dirty="0">
                <a:solidFill>
                  <a:schemeClr val="bg1"/>
                </a:solidFill>
              </a:rPr>
              <a:t>ы</a:t>
            </a:r>
            <a:r>
              <a:rPr lang="ru-RU" sz="2800" dirty="0">
                <a:solidFill>
                  <a:schemeClr val="bg1"/>
                </a:solidFill>
              </a:rPr>
              <a:t>.</a:t>
            </a:r>
          </a:p>
          <a:p>
            <a:r>
              <a:rPr lang="ru-RU" dirty="0">
                <a:solidFill>
                  <a:schemeClr val="bg1"/>
                </a:solidFill>
              </a:rPr>
              <a:t> </a:t>
            </a:r>
          </a:p>
        </p:txBody>
      </p:sp>
    </p:spTree>
    <p:extLst>
      <p:ext uri="{BB962C8B-B14F-4D97-AF65-F5344CB8AC3E}">
        <p14:creationId xmlns:p14="http://schemas.microsoft.com/office/powerpoint/2010/main" val="968828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r>
              <a:rPr lang="kk-KZ" dirty="0">
                <a:solidFill>
                  <a:schemeClr val="bg1"/>
                </a:solidFill>
              </a:rPr>
              <a:t>Бояулардың тұтқырлығы тұрақты болып қалмайды, ол жабындының қатаюында жылдам арта бастайды. Бұл толық түйісуді қиындатады. Подложканың тереңдігіне бояулардың енуіне олардағы ауа да кедергі жасайды (сурет). </a:t>
            </a:r>
            <a:endParaRPr lang="ru-RU" dirty="0">
              <a:solidFill>
                <a:schemeClr val="bg1"/>
              </a:solidFill>
            </a:endParaRPr>
          </a:p>
          <a:p>
            <a:pPr marL="0" indent="0">
              <a:buNone/>
            </a:pPr>
            <a:endParaRPr lang="ru-RU" dirty="0"/>
          </a:p>
        </p:txBody>
      </p:sp>
      <p:pic>
        <p:nvPicPr>
          <p:cNvPr id="4" name="Рисунок 3" descr="пропитка для мрамора и гранита Акеми"/>
          <p:cNvPicPr/>
          <p:nvPr/>
        </p:nvPicPr>
        <p:blipFill>
          <a:blip r:embed="rId2" cstate="print"/>
          <a:srcRect/>
          <a:stretch>
            <a:fillRect/>
          </a:stretch>
        </p:blipFill>
        <p:spPr bwMode="auto">
          <a:xfrm>
            <a:off x="4283968" y="3284984"/>
            <a:ext cx="4752528" cy="3573016"/>
          </a:xfrm>
          <a:prstGeom prst="rect">
            <a:avLst/>
          </a:prstGeom>
          <a:noFill/>
          <a:ln w="9525">
            <a:noFill/>
            <a:miter lim="800000"/>
            <a:headEnd/>
            <a:tailEnd/>
          </a:ln>
        </p:spPr>
      </p:pic>
    </p:spTree>
    <p:extLst>
      <p:ext uri="{BB962C8B-B14F-4D97-AF65-F5344CB8AC3E}">
        <p14:creationId xmlns:p14="http://schemas.microsoft.com/office/powerpoint/2010/main" val="125229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856984" cy="6552728"/>
          </a:xfrm>
        </p:spPr>
        <p:txBody>
          <a:bodyPr>
            <a:normAutofit fontScale="92500" lnSpcReduction="20000"/>
          </a:bodyPr>
          <a:lstStyle/>
          <a:p>
            <a:pPr algn="just"/>
            <a:r>
              <a:rPr lang="kk-KZ" dirty="0">
                <a:solidFill>
                  <a:schemeClr val="bg1"/>
                </a:solidFill>
                <a:latin typeface="Times New Roman" pitchFamily="18" charset="0"/>
                <a:cs typeface="Times New Roman" pitchFamily="18" charset="0"/>
              </a:rPr>
              <a:t>Практикада СБМ жақсы ылғалдануы және сіңірілуі кеуексіз (металл, шыны, силикат) және кеуекті (қағаз, мата, ағаш, тері) подложкаларда әр түрлі әдістермен жетеді:</a:t>
            </a:r>
            <a:endParaRPr lang="ru-RU" dirty="0">
              <a:solidFill>
                <a:schemeClr val="bg1"/>
              </a:solidFill>
              <a:latin typeface="Times New Roman" pitchFamily="18" charset="0"/>
              <a:cs typeface="Times New Roman" pitchFamily="18" charset="0"/>
            </a:endParaRPr>
          </a:p>
          <a:p>
            <a:pPr algn="just"/>
            <a:r>
              <a:rPr lang="ru-RU" dirty="0">
                <a:solidFill>
                  <a:schemeClr val="bg1"/>
                </a:solidFill>
                <a:latin typeface="Times New Roman" pitchFamily="18" charset="0"/>
                <a:cs typeface="Times New Roman" pitchFamily="18" charset="0"/>
              </a:rPr>
              <a:t>1) </a:t>
            </a:r>
            <a:r>
              <a:rPr lang="kk-KZ" dirty="0">
                <a:solidFill>
                  <a:schemeClr val="bg1"/>
                </a:solidFill>
                <a:latin typeface="Times New Roman" pitchFamily="18" charset="0"/>
                <a:cs typeface="Times New Roman" pitchFamily="18" charset="0"/>
              </a:rPr>
              <a:t>төменгі тұтқырлықты және баяу қатаю жылдамдықты сыр бояу материалдарын қолданғанда, яғни оларға жай буланатын еріткіштер қолданылады; </a:t>
            </a:r>
            <a:endParaRPr lang="ru-RU" dirty="0">
              <a:solidFill>
                <a:schemeClr val="bg1"/>
              </a:solidFill>
              <a:latin typeface="Times New Roman" pitchFamily="18" charset="0"/>
              <a:cs typeface="Times New Roman" pitchFamily="18" charset="0"/>
            </a:endParaRPr>
          </a:p>
          <a:p>
            <a:pPr algn="just"/>
            <a:r>
              <a:rPr lang="ru-RU" dirty="0">
                <a:solidFill>
                  <a:schemeClr val="bg1"/>
                </a:solidFill>
                <a:latin typeface="Times New Roman" pitchFamily="18" charset="0"/>
                <a:cs typeface="Times New Roman" pitchFamily="18" charset="0"/>
              </a:rPr>
              <a:t>2) </a:t>
            </a:r>
            <a:r>
              <a:rPr lang="kk-KZ" dirty="0">
                <a:solidFill>
                  <a:schemeClr val="bg1"/>
                </a:solidFill>
                <a:latin typeface="Times New Roman" pitchFamily="18" charset="0"/>
                <a:cs typeface="Times New Roman" pitchFamily="18" charset="0"/>
              </a:rPr>
              <a:t>подложканы немесе бояуды қыздырумен, әлде екеуін бірден</a:t>
            </a:r>
            <a:r>
              <a:rPr lang="ru-RU" dirty="0">
                <a:solidFill>
                  <a:schemeClr val="bg1"/>
                </a:solidFill>
                <a:latin typeface="Times New Roman" pitchFamily="18" charset="0"/>
                <a:cs typeface="Times New Roman" pitchFamily="18" charset="0"/>
              </a:rPr>
              <a:t>;</a:t>
            </a:r>
          </a:p>
          <a:p>
            <a:pPr algn="just"/>
            <a:r>
              <a:rPr lang="ru-RU" dirty="0">
                <a:solidFill>
                  <a:schemeClr val="bg1"/>
                </a:solidFill>
                <a:latin typeface="Times New Roman" pitchFamily="18" charset="0"/>
                <a:cs typeface="Times New Roman" pitchFamily="18" charset="0"/>
              </a:rPr>
              <a:t>3) </a:t>
            </a:r>
            <a:r>
              <a:rPr lang="kk-KZ" dirty="0">
                <a:solidFill>
                  <a:schemeClr val="bg1"/>
                </a:solidFill>
                <a:latin typeface="Times New Roman" pitchFamily="18" charset="0"/>
                <a:cs typeface="Times New Roman" pitchFamily="18" charset="0"/>
              </a:rPr>
              <a:t>жабындының кебуін баяулатумен, мысалы, оны еріткіш буларында ұстау</a:t>
            </a:r>
            <a:r>
              <a:rPr lang="ru-RU" dirty="0">
                <a:solidFill>
                  <a:schemeClr val="bg1"/>
                </a:solidFill>
                <a:latin typeface="Times New Roman" pitchFamily="18" charset="0"/>
                <a:cs typeface="Times New Roman" pitchFamily="18" charset="0"/>
              </a:rPr>
              <a:t>;</a:t>
            </a:r>
          </a:p>
          <a:p>
            <a:pPr algn="just"/>
            <a:r>
              <a:rPr lang="ru-RU" dirty="0">
                <a:solidFill>
                  <a:schemeClr val="bg1"/>
                </a:solidFill>
                <a:latin typeface="Times New Roman" pitchFamily="18" charset="0"/>
                <a:cs typeface="Times New Roman" pitchFamily="18" charset="0"/>
              </a:rPr>
              <a:t>4) </a:t>
            </a:r>
            <a:r>
              <a:rPr lang="kk-KZ" dirty="0">
                <a:solidFill>
                  <a:schemeClr val="bg1"/>
                </a:solidFill>
                <a:latin typeface="Times New Roman" pitchFamily="18" charset="0"/>
                <a:cs typeface="Times New Roman" pitchFamily="18" charset="0"/>
              </a:rPr>
              <a:t>қысымды қолданып немесе вакуум мен қысымды кезектеумен</a:t>
            </a:r>
            <a:r>
              <a:rPr lang="ru-RU" dirty="0">
                <a:solidFill>
                  <a:schemeClr val="bg1"/>
                </a:solidFill>
                <a:latin typeface="Times New Roman" pitchFamily="18" charset="0"/>
                <a:cs typeface="Times New Roman" pitchFamily="18" charset="0"/>
              </a:rPr>
              <a:t>;</a:t>
            </a:r>
          </a:p>
          <a:p>
            <a:pPr algn="just"/>
            <a:r>
              <a:rPr lang="ru-RU" dirty="0">
                <a:solidFill>
                  <a:schemeClr val="bg1"/>
                </a:solidFill>
                <a:latin typeface="Times New Roman" pitchFamily="18" charset="0"/>
                <a:cs typeface="Times New Roman" pitchFamily="18" charset="0"/>
              </a:rPr>
              <a:t>5) </a:t>
            </a:r>
            <a:r>
              <a:rPr lang="ru-RU" dirty="0" err="1">
                <a:solidFill>
                  <a:schemeClr val="bg1"/>
                </a:solidFill>
                <a:latin typeface="Times New Roman" pitchFamily="18" charset="0"/>
                <a:cs typeface="Times New Roman" pitchFamily="18" charset="0"/>
              </a:rPr>
              <a:t>вибраци</a:t>
            </a:r>
            <a:r>
              <a:rPr lang="kk-KZ" dirty="0">
                <a:solidFill>
                  <a:schemeClr val="bg1"/>
                </a:solidFill>
                <a:latin typeface="Times New Roman" pitchFamily="18" charset="0"/>
                <a:cs typeface="Times New Roman" pitchFamily="18" charset="0"/>
              </a:rPr>
              <a:t>ялық</a:t>
            </a:r>
            <a:r>
              <a:rPr lang="ru-RU" dirty="0">
                <a:solidFill>
                  <a:schemeClr val="bg1"/>
                </a:solidFill>
                <a:latin typeface="Times New Roman" pitchFamily="18" charset="0"/>
                <a:cs typeface="Times New Roman" pitchFamily="18" charset="0"/>
              </a:rPr>
              <a:t>, </a:t>
            </a:r>
            <a:r>
              <a:rPr lang="kk-KZ" dirty="0">
                <a:solidFill>
                  <a:schemeClr val="bg1"/>
                </a:solidFill>
                <a:latin typeface="Times New Roman" pitchFamily="18" charset="0"/>
                <a:cs typeface="Times New Roman" pitchFamily="18" charset="0"/>
              </a:rPr>
              <a:t>әсіресе ультрадыбысты</a:t>
            </a:r>
            <a:r>
              <a:rPr lang="ru-RU" dirty="0">
                <a:solidFill>
                  <a:schemeClr val="bg1"/>
                </a:solidFill>
                <a:latin typeface="Times New Roman" pitchFamily="18" charset="0"/>
                <a:cs typeface="Times New Roman" pitchFamily="18" charset="0"/>
              </a:rPr>
              <a:t>.</a:t>
            </a:r>
            <a:r>
              <a:rPr lang="ru-RU" dirty="0">
                <a:latin typeface="Times New Roman" pitchFamily="18" charset="0"/>
                <a:cs typeface="Times New Roman" pitchFamily="18" charset="0"/>
              </a:rPr>
              <a:t>	</a:t>
            </a:r>
          </a:p>
        </p:txBody>
      </p:sp>
    </p:spTree>
    <p:extLst>
      <p:ext uri="{BB962C8B-B14F-4D97-AF65-F5344CB8AC3E}">
        <p14:creationId xmlns:p14="http://schemas.microsoft.com/office/powerpoint/2010/main" val="2892804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metizi.com/unitsimg/img_74462_3.jpg"/>
          <p:cNvPicPr/>
          <p:nvPr/>
        </p:nvPicPr>
        <p:blipFill>
          <a:blip r:embed="rId2">
            <a:extLst>
              <a:ext uri="{28A0092B-C50C-407E-A947-70E740481C1C}">
                <a14:useLocalDpi xmlns:a14="http://schemas.microsoft.com/office/drawing/2010/main" val="0"/>
              </a:ext>
            </a:extLst>
          </a:blip>
          <a:srcRect/>
          <a:stretch>
            <a:fillRect/>
          </a:stretch>
        </p:blipFill>
        <p:spPr bwMode="auto">
          <a:xfrm>
            <a:off x="1475656" y="908720"/>
            <a:ext cx="6085204" cy="5082647"/>
          </a:xfrm>
          <a:prstGeom prst="rect">
            <a:avLst/>
          </a:prstGeom>
          <a:noFill/>
          <a:ln>
            <a:noFill/>
          </a:ln>
        </p:spPr>
      </p:pic>
    </p:spTree>
    <p:extLst>
      <p:ext uri="{BB962C8B-B14F-4D97-AF65-F5344CB8AC3E}">
        <p14:creationId xmlns:p14="http://schemas.microsoft.com/office/powerpoint/2010/main" val="3409818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56002" cy="6669360"/>
          </a:xfrm>
        </p:spPr>
        <p:txBody>
          <a:bodyPr>
            <a:normAutofit fontScale="85000" lnSpcReduction="10000"/>
          </a:bodyPr>
          <a:lstStyle/>
          <a:p>
            <a:pPr marL="0" indent="0" algn="just">
              <a:buNone/>
            </a:pPr>
            <a:r>
              <a:rPr lang="kk-KZ" b="1" dirty="0">
                <a:solidFill>
                  <a:schemeClr val="bg1"/>
                </a:solidFill>
                <a:latin typeface="Times New Roman" pitchFamily="18" charset="0"/>
                <a:cs typeface="Times New Roman" pitchFamily="18" charset="0"/>
              </a:rPr>
              <a:t>ҚАТТЫ БЕТТІҢ ЖАЛПЫ ҚАСИЕТТЕРІ</a:t>
            </a:r>
            <a:endParaRPr lang="ru-RU" dirty="0">
              <a:solidFill>
                <a:schemeClr val="bg1"/>
              </a:solidFill>
              <a:latin typeface="Times New Roman" pitchFamily="18" charset="0"/>
              <a:cs typeface="Times New Roman" pitchFamily="18" charset="0"/>
            </a:endParaRPr>
          </a:p>
          <a:p>
            <a:pPr marL="0" indent="0" algn="just">
              <a:buNone/>
            </a:pPr>
            <a:r>
              <a:rPr lang="kk-KZ" dirty="0">
                <a:solidFill>
                  <a:schemeClr val="bg1"/>
                </a:solidFill>
                <a:latin typeface="Times New Roman" pitchFamily="18" charset="0"/>
                <a:cs typeface="Times New Roman" pitchFamily="18" charset="0"/>
              </a:rPr>
              <a:t>Кез келген қатты дененің беті оның кристалды немесе аморфты болатынына тәуелсіз, өзінің ішкі құрылымының спецификасын көрсетеді.  </a:t>
            </a:r>
            <a:endParaRPr lang="ru-RU" dirty="0">
              <a:solidFill>
                <a:schemeClr val="bg1"/>
              </a:solidFill>
              <a:latin typeface="Times New Roman" pitchFamily="18" charset="0"/>
              <a:cs typeface="Times New Roman" pitchFamily="18" charset="0"/>
            </a:endParaRPr>
          </a:p>
          <a:p>
            <a:pPr marL="0" indent="0" algn="just">
              <a:buNone/>
            </a:pPr>
            <a:r>
              <a:rPr lang="kk-KZ" b="1" dirty="0">
                <a:solidFill>
                  <a:schemeClr val="bg1"/>
                </a:solidFill>
                <a:latin typeface="Times New Roman" pitchFamily="18" charset="0"/>
                <a:cs typeface="Times New Roman" pitchFamily="18" charset="0"/>
              </a:rPr>
              <a:t>Беттің тазалығы.</a:t>
            </a:r>
            <a:r>
              <a:rPr lang="kk-KZ" dirty="0">
                <a:solidFill>
                  <a:schemeClr val="bg1"/>
                </a:solidFill>
                <a:latin typeface="Times New Roman" pitchFamily="18" charset="0"/>
                <a:cs typeface="Times New Roman" pitchFamily="18" charset="0"/>
              </a:rPr>
              <a:t> Барлық қатты дененің бетінде сорбциялық қабілетіне қарай әр түрлі кірленулері және қоспалары болады.  (ауадан адсорбцияласқан газдар және  ылғалдылар және т.б.). Металдардың типті кірленуі оксидтер болып келеді. Оксидті үлдірлер кәдімгі жағдайда барлық металдарда болады, алтын, платина және күмістен басқа. Темірде </a:t>
            </a:r>
            <a:r>
              <a:rPr lang="ru-RU" dirty="0">
                <a:solidFill>
                  <a:schemeClr val="bg1"/>
                </a:solidFill>
                <a:latin typeface="Times New Roman" pitchFamily="18" charset="0"/>
                <a:cs typeface="Times New Roman" pitchFamily="18" charset="0"/>
              </a:rPr>
              <a:t>1,5—15 </a:t>
            </a:r>
            <a:r>
              <a:rPr lang="ru-RU" dirty="0" err="1">
                <a:solidFill>
                  <a:schemeClr val="bg1"/>
                </a:solidFill>
                <a:latin typeface="Times New Roman" pitchFamily="18" charset="0"/>
                <a:cs typeface="Times New Roman" pitchFamily="18" charset="0"/>
              </a:rPr>
              <a:t>нм</a:t>
            </a:r>
            <a:r>
              <a:rPr lang="ru-RU" dirty="0">
                <a:solidFill>
                  <a:schemeClr val="bg1"/>
                </a:solidFill>
                <a:latin typeface="Times New Roman" pitchFamily="18" charset="0"/>
                <a:cs typeface="Times New Roman" pitchFamily="18" charset="0"/>
              </a:rPr>
              <a:t>, </a:t>
            </a:r>
            <a:r>
              <a:rPr lang="kk-KZ" dirty="0">
                <a:solidFill>
                  <a:schemeClr val="bg1"/>
                </a:solidFill>
                <a:latin typeface="Times New Roman" pitchFamily="18" charset="0"/>
                <a:cs typeface="Times New Roman" pitchFamily="18" charset="0"/>
              </a:rPr>
              <a:t>алюминийде  </a:t>
            </a:r>
            <a:r>
              <a:rPr lang="ru-RU" dirty="0">
                <a:solidFill>
                  <a:schemeClr val="bg1"/>
                </a:solidFill>
                <a:latin typeface="Times New Roman" pitchFamily="18" charset="0"/>
                <a:cs typeface="Times New Roman" pitchFamily="18" charset="0"/>
              </a:rPr>
              <a:t>5— 20 </a:t>
            </a:r>
            <a:r>
              <a:rPr lang="ru-RU" dirty="0" err="1">
                <a:solidFill>
                  <a:schemeClr val="bg1"/>
                </a:solidFill>
                <a:latin typeface="Times New Roman" pitchFamily="18" charset="0"/>
                <a:cs typeface="Times New Roman" pitchFamily="18" charset="0"/>
              </a:rPr>
              <a:t>нм</a:t>
            </a:r>
            <a:r>
              <a:rPr lang="ru-RU" dirty="0">
                <a:solidFill>
                  <a:schemeClr val="bg1"/>
                </a:solidFill>
                <a:latin typeface="Times New Roman" pitchFamily="18" charset="0"/>
                <a:cs typeface="Times New Roman" pitchFamily="18" charset="0"/>
              </a:rPr>
              <a:t>  </a:t>
            </a:r>
            <a:r>
              <a:rPr lang="kk-KZ" dirty="0">
                <a:solidFill>
                  <a:schemeClr val="bg1"/>
                </a:solidFill>
                <a:latin typeface="Times New Roman" pitchFamily="18" charset="0"/>
                <a:cs typeface="Times New Roman" pitchFamily="18" charset="0"/>
              </a:rPr>
              <a:t>қалыңдықты оксидті үлдірлер түзеді.  Өңдеу және металды сақтау шарттарына тәуелді оксидтердің қалыңдығы және химиялық құрамы әр түрлі болады.  Мысалы, темірге үш қабатты оксидті үлдір тән: FеО/Fе</a:t>
            </a:r>
            <a:r>
              <a:rPr lang="kk-KZ" baseline="-25000" dirty="0">
                <a:solidFill>
                  <a:schemeClr val="bg1"/>
                </a:solidFill>
                <a:latin typeface="Times New Roman" pitchFamily="18" charset="0"/>
                <a:cs typeface="Times New Roman" pitchFamily="18" charset="0"/>
              </a:rPr>
              <a:t>3</a:t>
            </a:r>
            <a:r>
              <a:rPr lang="kk-KZ" dirty="0">
                <a:solidFill>
                  <a:schemeClr val="bg1"/>
                </a:solidFill>
                <a:latin typeface="Times New Roman" pitchFamily="18" charset="0"/>
                <a:cs typeface="Times New Roman" pitchFamily="18" charset="0"/>
              </a:rPr>
              <a:t>O</a:t>
            </a:r>
            <a:r>
              <a:rPr lang="kk-KZ" baseline="-25000" dirty="0">
                <a:solidFill>
                  <a:schemeClr val="bg1"/>
                </a:solidFill>
                <a:latin typeface="Times New Roman" pitchFamily="18" charset="0"/>
                <a:cs typeface="Times New Roman" pitchFamily="18" charset="0"/>
              </a:rPr>
              <a:t>4</a:t>
            </a:r>
            <a:r>
              <a:rPr lang="kk-KZ" dirty="0">
                <a:solidFill>
                  <a:schemeClr val="bg1"/>
                </a:solidFill>
                <a:latin typeface="Times New Roman" pitchFamily="18" charset="0"/>
                <a:cs typeface="Times New Roman" pitchFamily="18" charset="0"/>
              </a:rPr>
              <a:t>/Fе</a:t>
            </a:r>
            <a:r>
              <a:rPr lang="kk-KZ" baseline="-25000" dirty="0">
                <a:solidFill>
                  <a:schemeClr val="bg1"/>
                </a:solidFill>
                <a:latin typeface="Times New Roman" pitchFamily="18" charset="0"/>
                <a:cs typeface="Times New Roman" pitchFamily="18" charset="0"/>
              </a:rPr>
              <a:t>2</a:t>
            </a:r>
            <a:r>
              <a:rPr lang="kk-KZ" dirty="0">
                <a:solidFill>
                  <a:schemeClr val="bg1"/>
                </a:solidFill>
                <a:latin typeface="Times New Roman" pitchFamily="18" charset="0"/>
                <a:cs typeface="Times New Roman" pitchFamily="18" charset="0"/>
              </a:rPr>
              <a:t>O</a:t>
            </a:r>
            <a:r>
              <a:rPr lang="kk-KZ" baseline="-25000" dirty="0">
                <a:solidFill>
                  <a:schemeClr val="bg1"/>
                </a:solidFill>
                <a:latin typeface="Times New Roman" pitchFamily="18" charset="0"/>
                <a:cs typeface="Times New Roman" pitchFamily="18" charset="0"/>
              </a:rPr>
              <a:t>3</a:t>
            </a:r>
            <a:r>
              <a:rPr lang="kk-KZ" dirty="0">
                <a:solidFill>
                  <a:schemeClr val="bg1"/>
                </a:solidFill>
                <a:latin typeface="Times New Roman" pitchFamily="18" charset="0"/>
                <a:cs typeface="Times New Roman" pitchFamily="18" charset="0"/>
              </a:rPr>
              <a:t>, мысқа — екі қабатты С</a:t>
            </a:r>
            <a:r>
              <a:rPr lang="kk-KZ" baseline="-25000" dirty="0">
                <a:solidFill>
                  <a:schemeClr val="bg1"/>
                </a:solidFill>
                <a:latin typeface="Times New Roman" pitchFamily="18" charset="0"/>
                <a:cs typeface="Times New Roman" pitchFamily="18" charset="0"/>
              </a:rPr>
              <a:t>2</a:t>
            </a:r>
            <a:r>
              <a:rPr lang="kk-KZ" dirty="0">
                <a:solidFill>
                  <a:schemeClr val="bg1"/>
                </a:solidFill>
                <a:latin typeface="Times New Roman" pitchFamily="18" charset="0"/>
                <a:cs typeface="Times New Roman" pitchFamily="18" charset="0"/>
              </a:rPr>
              <a:t>О/СuО тән. </a:t>
            </a:r>
            <a:endParaRPr lang="ru-RU"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3229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lgn="just">
              <a:buNone/>
            </a:pPr>
            <a:r>
              <a:rPr lang="kk-KZ" dirty="0">
                <a:solidFill>
                  <a:schemeClr val="bg1"/>
                </a:solidFill>
                <a:latin typeface="Times New Roman" pitchFamily="18" charset="0"/>
                <a:cs typeface="Times New Roman" pitchFamily="18" charset="0"/>
              </a:rPr>
              <a:t>Үлдірдің біркелкі, тегіс жағылуы үшін, яғни бояу мен сырлардың адгезиясы оптималды болу үшін беттік керілуі қажетті параметрлерге сәйкес болу керек: беттікі ең жоғарғы, бояудыкі сәл төмен, ал сырдыкі ең төмен болу керек. </a:t>
            </a:r>
            <a:endParaRPr lang="ru-RU" dirty="0">
              <a:solidFill>
                <a:schemeClr val="bg1"/>
              </a:solidFill>
              <a:latin typeface="Times New Roman" pitchFamily="18" charset="0"/>
              <a:cs typeface="Times New Roman" pitchFamily="18" charset="0"/>
            </a:endParaRPr>
          </a:p>
          <a:p>
            <a:endParaRPr lang="ru-RU" dirty="0"/>
          </a:p>
        </p:txBody>
      </p:sp>
      <p:pic>
        <p:nvPicPr>
          <p:cNvPr id="3074" name="Рисунок 2" descr="Описание: http://www.publish.ru/data/821/003/1236/062_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212976"/>
            <a:ext cx="4968552" cy="3645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2132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lstStyle/>
          <a:p>
            <a:pPr marL="0" indent="0" algn="just">
              <a:buNone/>
            </a:pPr>
            <a:r>
              <a:rPr lang="kk-KZ" b="1" dirty="0">
                <a:solidFill>
                  <a:schemeClr val="bg1"/>
                </a:solidFill>
                <a:latin typeface="Times New Roman" pitchFamily="18" charset="0"/>
                <a:cs typeface="Times New Roman" pitchFamily="18" charset="0"/>
              </a:rPr>
              <a:t>Беттік </a:t>
            </a:r>
            <a:r>
              <a:rPr lang="ru-RU" b="1" dirty="0">
                <a:solidFill>
                  <a:schemeClr val="bg1"/>
                </a:solidFill>
                <a:latin typeface="Times New Roman" pitchFamily="18" charset="0"/>
                <a:cs typeface="Times New Roman" pitchFamily="18" charset="0"/>
              </a:rPr>
              <a:t>энергия. </a:t>
            </a:r>
            <a:r>
              <a:rPr lang="kk-KZ" dirty="0">
                <a:solidFill>
                  <a:schemeClr val="bg1"/>
                </a:solidFill>
                <a:latin typeface="Times New Roman" pitchFamily="18" charset="0"/>
                <a:cs typeface="Times New Roman" pitchFamily="18" charset="0"/>
              </a:rPr>
              <a:t>Қатты денелер Гиббстің беттік энергиясының көрсеткіштерімен анықталады, ол үлкен болған сайын, материалдың қаттылығы артады, сәйкес балқу температурасы өседі.</a:t>
            </a:r>
            <a:r>
              <a:rPr lang="kk-KZ" b="1" dirty="0">
                <a:solidFill>
                  <a:schemeClr val="bg1"/>
                </a:solidFill>
                <a:latin typeface="Times New Roman" pitchFamily="18" charset="0"/>
                <a:cs typeface="Times New Roman" pitchFamily="18" charset="0"/>
              </a:rPr>
              <a:t> </a:t>
            </a:r>
            <a:r>
              <a:rPr lang="kk-KZ" dirty="0">
                <a:solidFill>
                  <a:schemeClr val="bg1"/>
                </a:solidFill>
                <a:latin typeface="Times New Roman" pitchFamily="18" charset="0"/>
                <a:cs typeface="Times New Roman" pitchFamily="18" charset="0"/>
              </a:rPr>
              <a:t> </a:t>
            </a:r>
            <a:endParaRPr lang="ru-RU" dirty="0">
              <a:solidFill>
                <a:schemeClr val="bg1"/>
              </a:solidFill>
              <a:latin typeface="Times New Roman" pitchFamily="18" charset="0"/>
              <a:cs typeface="Times New Roman" pitchFamily="18" charset="0"/>
            </a:endParaRPr>
          </a:p>
          <a:p>
            <a:pPr marL="0" indent="0" algn="just">
              <a:buNone/>
            </a:pPr>
            <a:r>
              <a:rPr lang="kk-KZ" dirty="0">
                <a:solidFill>
                  <a:schemeClr val="bg1"/>
                </a:solidFill>
                <a:latin typeface="Times New Roman" pitchFamily="18" charset="0"/>
                <a:cs typeface="Times New Roman" pitchFamily="18" charset="0"/>
              </a:rPr>
              <a:t>Қатты денелердің Гиббс беттік энергиясы көптеген маңызды қасиеттерді анықтайды: ылғалдануы, жайылуы, адгезиялық беріктілігі және т.б</a:t>
            </a:r>
            <a:r>
              <a:rPr lang="kk-KZ" dirty="0">
                <a:latin typeface="Times New Roman" pitchFamily="18" charset="0"/>
                <a:cs typeface="Times New Roman" pitchFamily="18" charset="0"/>
              </a:rPr>
              <a:t>.</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779704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Рисунок 28" descr="Описание: http://www.osp.ru/data/654/950/1238/022-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80728"/>
            <a:ext cx="7056784" cy="446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850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Рисунок 59" descr="Описание: http://vseokraskah.net/wp-content/uploads/2011/12/21-1024x759.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38" y="1"/>
            <a:ext cx="8945249" cy="570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19239" y="5657671"/>
            <a:ext cx="9036496" cy="1200329"/>
          </a:xfrm>
          <a:prstGeom prst="rect">
            <a:avLst/>
          </a:prstGeom>
        </p:spPr>
        <p:txBody>
          <a:bodyPr wrap="square">
            <a:spAutoFit/>
          </a:bodyPr>
          <a:lstStyle/>
          <a:p>
            <a:r>
              <a:rPr lang="ru-RU" dirty="0"/>
              <a:t>Подписи к рисунку: </a:t>
            </a:r>
            <a:r>
              <a:rPr lang="ru-RU" dirty="0" err="1"/>
              <a:t>polimero</a:t>
            </a:r>
            <a:r>
              <a:rPr lang="ru-RU" dirty="0"/>
              <a:t> – полимер, </a:t>
            </a:r>
            <a:r>
              <a:rPr lang="ru-RU" dirty="0" err="1"/>
              <a:t>interfaccia</a:t>
            </a:r>
            <a:r>
              <a:rPr lang="ru-RU" dirty="0"/>
              <a:t> </a:t>
            </a:r>
            <a:r>
              <a:rPr lang="ru-RU" dirty="0" err="1"/>
              <a:t>intercollegiata</a:t>
            </a:r>
            <a:r>
              <a:rPr lang="ru-RU" dirty="0"/>
              <a:t> </a:t>
            </a:r>
            <a:r>
              <a:rPr lang="ru-RU" dirty="0" err="1"/>
              <a:t>interpenetrata</a:t>
            </a:r>
            <a:r>
              <a:rPr lang="ru-RU" dirty="0"/>
              <a:t> </a:t>
            </a:r>
            <a:r>
              <a:rPr lang="ru-RU" dirty="0" err="1"/>
              <a:t>idrofobica</a:t>
            </a:r>
            <a:r>
              <a:rPr lang="ru-RU" dirty="0"/>
              <a:t> – взаимосвязанное, взаимопроникающее гидрофобное взаимодействие, </a:t>
            </a:r>
            <a:r>
              <a:rPr lang="ru-RU" dirty="0" err="1"/>
              <a:t>ossido</a:t>
            </a:r>
            <a:r>
              <a:rPr lang="ru-RU" dirty="0"/>
              <a:t> - оксид, </a:t>
            </a:r>
            <a:r>
              <a:rPr lang="ru-RU" dirty="0" err="1"/>
              <a:t>metallo</a:t>
            </a:r>
            <a:r>
              <a:rPr lang="ru-RU" dirty="0"/>
              <a:t> - металл, </a:t>
            </a:r>
            <a:r>
              <a:rPr lang="ru-RU" dirty="0" err="1"/>
              <a:t>descrizione</a:t>
            </a:r>
            <a:r>
              <a:rPr lang="ru-RU" dirty="0"/>
              <a:t> </a:t>
            </a:r>
            <a:r>
              <a:rPr lang="ru-RU" dirty="0" err="1"/>
              <a:t>dell'interazione</a:t>
            </a:r>
            <a:r>
              <a:rPr lang="ru-RU" dirty="0"/>
              <a:t> </a:t>
            </a:r>
            <a:r>
              <a:rPr lang="ru-RU" dirty="0" err="1"/>
              <a:t>silano-metallo</a:t>
            </a:r>
            <a:r>
              <a:rPr lang="ru-RU" dirty="0"/>
              <a:t> - описание взаимодействия </a:t>
            </a:r>
            <a:r>
              <a:rPr lang="ru-RU" dirty="0" err="1"/>
              <a:t>силан</a:t>
            </a:r>
            <a:r>
              <a:rPr lang="ru-RU" dirty="0"/>
              <a:t>-металл.</a:t>
            </a:r>
          </a:p>
        </p:txBody>
      </p:sp>
    </p:spTree>
    <p:extLst>
      <p:ext uri="{BB962C8B-B14F-4D97-AF65-F5344CB8AC3E}">
        <p14:creationId xmlns:p14="http://schemas.microsoft.com/office/powerpoint/2010/main" val="207489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944956791"/>
              </p:ext>
            </p:extLst>
          </p:nvPr>
        </p:nvGraphicFramePr>
        <p:xfrm>
          <a:off x="971600" y="31494"/>
          <a:ext cx="7704856" cy="1093200"/>
        </p:xfrm>
        <a:graphic>
          <a:graphicData uri="http://schemas.openxmlformats.org/drawingml/2006/table">
            <a:tbl>
              <a:tblPr firstRow="1" firstCol="1" bandRow="1">
                <a:tableStyleId>{5C22544A-7EE6-4342-B048-85BDC9FD1C3A}</a:tableStyleId>
              </a:tblPr>
              <a:tblGrid>
                <a:gridCol w="3852428"/>
                <a:gridCol w="3852428"/>
              </a:tblGrid>
              <a:tr h="371730">
                <a:tc gridSpan="2">
                  <a:txBody>
                    <a:bodyPr/>
                    <a:lstStyle/>
                    <a:p>
                      <a:pPr algn="ctr">
                        <a:spcAft>
                          <a:spcPts val="0"/>
                        </a:spcAft>
                      </a:pPr>
                      <a:r>
                        <a:rPr lang="ru-RU" sz="2400" dirty="0">
                          <a:effectLst/>
                        </a:rPr>
                        <a:t>Модели физической адсорбции</a:t>
                      </a:r>
                      <a:endParaRPr lang="ru-RU" sz="2400" dirty="0">
                        <a:effectLst/>
                        <a:latin typeface="Times New Roman"/>
                        <a:ea typeface="Times New Roman"/>
                      </a:endParaRPr>
                    </a:p>
                  </a:txBody>
                  <a:tcPr marL="9525" marR="9525" marT="9525" marB="9525" anchor="ctr"/>
                </a:tc>
                <a:tc hMerge="1">
                  <a:txBody>
                    <a:bodyPr/>
                    <a:lstStyle/>
                    <a:p>
                      <a:endParaRPr lang="ru-RU"/>
                    </a:p>
                  </a:txBody>
                  <a:tcPr/>
                </a:tc>
              </a:tr>
              <a:tr h="708390">
                <a:tc>
                  <a:txBody>
                    <a:bodyPr/>
                    <a:lstStyle/>
                    <a:p>
                      <a:pPr algn="ctr">
                        <a:spcAft>
                          <a:spcPts val="0"/>
                        </a:spcAft>
                      </a:pPr>
                      <a:r>
                        <a:rPr lang="ru-RU" sz="2800" dirty="0">
                          <a:effectLst/>
                        </a:rPr>
                        <a:t>Образование </a:t>
                      </a:r>
                      <a:r>
                        <a:rPr lang="ru-RU" sz="2800" dirty="0" err="1">
                          <a:effectLst/>
                        </a:rPr>
                        <a:t>монослоя</a:t>
                      </a:r>
                      <a:endParaRPr lang="ru-RU" sz="2800" dirty="0">
                        <a:effectLst/>
                        <a:latin typeface="Times New Roman"/>
                        <a:ea typeface="Times New Roman"/>
                      </a:endParaRPr>
                    </a:p>
                  </a:txBody>
                  <a:tcPr marL="9525" marR="9525" marT="9525" marB="9525" anchor="ctr"/>
                </a:tc>
                <a:tc>
                  <a:txBody>
                    <a:bodyPr/>
                    <a:lstStyle/>
                    <a:p>
                      <a:pPr algn="ctr">
                        <a:spcAft>
                          <a:spcPts val="0"/>
                        </a:spcAft>
                      </a:pPr>
                      <a:r>
                        <a:rPr lang="ru-RU" sz="2400" dirty="0">
                          <a:effectLst/>
                        </a:rPr>
                        <a:t>Энергетическая диаграмма</a:t>
                      </a:r>
                      <a:endParaRPr lang="ru-RU" sz="2400" dirty="0">
                        <a:effectLst/>
                        <a:latin typeface="Times New Roman"/>
                        <a:ea typeface="Times New Roman"/>
                      </a:endParaRPr>
                    </a:p>
                  </a:txBody>
                  <a:tcPr marL="9525" marR="9525" marT="9525" marB="9525" anchor="ctr"/>
                </a:tc>
              </a:tr>
            </a:tbl>
          </a:graphicData>
        </a:graphic>
      </p:graphicFrame>
      <p:pic>
        <p:nvPicPr>
          <p:cNvPr id="1027" name="Picture 3" descr="Adsorption-monolayer.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276" y="1556792"/>
            <a:ext cx="4329878" cy="4032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Adsorption-energy-distance.sv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2461" y="1477514"/>
            <a:ext cx="4388655" cy="419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124275" y="5805264"/>
            <a:ext cx="4572000" cy="646331"/>
          </a:xfrm>
          <a:prstGeom prst="rect">
            <a:avLst/>
          </a:prstGeom>
        </p:spPr>
        <p:txBody>
          <a:bodyPr>
            <a:spAutoFit/>
          </a:bodyPr>
          <a:lstStyle/>
          <a:p>
            <a:r>
              <a:rPr lang="ru-RU" i="1" dirty="0"/>
              <a:t>Рис. 1:</a:t>
            </a:r>
            <a:r>
              <a:rPr lang="ru-RU" dirty="0"/>
              <a:t> a) адсорбент, b) </a:t>
            </a:r>
            <a:r>
              <a:rPr lang="ru-RU" dirty="0" err="1"/>
              <a:t>адсорбат</a:t>
            </a:r>
            <a:r>
              <a:rPr lang="ru-RU" dirty="0"/>
              <a:t>, c) </a:t>
            </a:r>
            <a:r>
              <a:rPr lang="ru-RU" dirty="0" err="1"/>
              <a:t>адсорбтив</a:t>
            </a:r>
            <a:r>
              <a:rPr lang="ru-RU" dirty="0"/>
              <a:t> (газовая фаза или раствор)</a:t>
            </a:r>
          </a:p>
        </p:txBody>
      </p:sp>
      <p:sp>
        <p:nvSpPr>
          <p:cNvPr id="7" name="Прямоугольник 6"/>
          <p:cNvSpPr/>
          <p:nvPr/>
        </p:nvSpPr>
        <p:spPr>
          <a:xfrm>
            <a:off x="4572000" y="5783739"/>
            <a:ext cx="4572000" cy="923330"/>
          </a:xfrm>
          <a:prstGeom prst="rect">
            <a:avLst/>
          </a:prstGeom>
        </p:spPr>
        <p:txBody>
          <a:bodyPr>
            <a:spAutoFit/>
          </a:bodyPr>
          <a:lstStyle/>
          <a:p>
            <a:r>
              <a:rPr lang="ru-RU" i="1" dirty="0"/>
              <a:t>Рис. 2:</a:t>
            </a:r>
            <a:r>
              <a:rPr lang="ru-RU" dirty="0"/>
              <a:t> a) адсорбент, b) </a:t>
            </a:r>
            <a:r>
              <a:rPr lang="ru-RU" dirty="0" err="1"/>
              <a:t>адсорбат</a:t>
            </a:r>
            <a:r>
              <a:rPr lang="ru-RU" dirty="0"/>
              <a:t>, c) газовая фаза, d - расстояние, E - энергия, </a:t>
            </a:r>
            <a:r>
              <a:rPr lang="ru-RU" dirty="0" err="1"/>
              <a:t>E</a:t>
            </a:r>
            <a:r>
              <a:rPr lang="ru-RU" baseline="-25000" dirty="0" err="1"/>
              <a:t>b</a:t>
            </a:r>
            <a:r>
              <a:rPr lang="ru-RU" dirty="0"/>
              <a:t> - энергия адсорбции, (1) десорбция, (2) адсорбция</a:t>
            </a:r>
          </a:p>
        </p:txBody>
      </p:sp>
    </p:spTree>
    <p:extLst>
      <p:ext uri="{BB962C8B-B14F-4D97-AF65-F5344CB8AC3E}">
        <p14:creationId xmlns:p14="http://schemas.microsoft.com/office/powerpoint/2010/main" val="77842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chemvironcarbon.com/doc/uploaded/Image/en/adsorption-vs-absorp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486"/>
            <a:ext cx="6120680" cy="5117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tudent-stroitel.ru/wp-content/uploads/2012/01/%D0%90%D0%B4%D1%81%D0%BE%D1%80%D0%B1%D1%86%D0%B8%D1%8F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6336" y="3404740"/>
            <a:ext cx="3377664" cy="3442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52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4716" y="116632"/>
            <a:ext cx="8759772" cy="6624736"/>
          </a:xfrm>
        </p:spPr>
        <p:txBody>
          <a:bodyPr>
            <a:normAutofit fontScale="92500"/>
          </a:bodyPr>
          <a:lstStyle/>
          <a:p>
            <a:pPr marL="0" indent="0" algn="just">
              <a:buNone/>
            </a:pPr>
            <a:r>
              <a:rPr lang="kk-KZ" dirty="0" smtClean="0">
                <a:solidFill>
                  <a:schemeClr val="bg1"/>
                </a:solidFill>
                <a:latin typeface="Times New Roman" pitchFamily="18" charset="0"/>
                <a:cs typeface="Times New Roman" pitchFamily="18" charset="0"/>
              </a:rPr>
              <a:t>Оксидті қабаттары </a:t>
            </a:r>
            <a:r>
              <a:rPr lang="kk-KZ" dirty="0">
                <a:solidFill>
                  <a:schemeClr val="bg1"/>
                </a:solidFill>
                <a:latin typeface="Times New Roman" pitchFamily="18" charset="0"/>
                <a:cs typeface="Times New Roman" pitchFamily="18" charset="0"/>
              </a:rPr>
              <a:t>бар барлық металдардың серігі — физио- және хемосорбцияланған су. Металдың адсорбциялық белсенділігіне және ауаның ылғалдылығына тәуелді су мөлшері бірнеше ондаған моноқабатты бола алады. Адсорбцияланған су молекуласының байланыс энергиясы подложка бетінен қашықтаған сайын төмендейді; ең берік байланысқаны бірінші моноқабат. Көптеген металдардың физиосорбцияланған су десорбциясының температуралық аумағы 50—230°С, хемосорбцияланған 250—430°С құрайды. Сонымен, металл пластинкаға сыр бояу материалын жаққанда металмен емес, оның бетіндегі оттегімен және адсорбцияласқан сумен әрекеттеседі. </a:t>
            </a:r>
            <a:endParaRPr lang="ru-RU" dirty="0">
              <a:solidFill>
                <a:schemeClr val="bg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55156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80720"/>
          </a:xfrm>
        </p:spPr>
        <p:txBody>
          <a:bodyPr/>
          <a:lstStyle/>
          <a:p>
            <a:pPr marL="0" indent="0" algn="just">
              <a:buNone/>
            </a:pPr>
            <a:r>
              <a:rPr lang="kk-KZ" dirty="0">
                <a:solidFill>
                  <a:schemeClr val="bg1"/>
                </a:solidFill>
                <a:latin typeface="Times New Roman" pitchFamily="18" charset="0"/>
                <a:cs typeface="Times New Roman" pitchFamily="18" charset="0"/>
              </a:rPr>
              <a:t>Осындай қасиетті шынылар да көрсетеді. Шыны беті әдетте кремнеземмен байытылған, онда силанол топтары болады —Si—ОН, олар сутегі донорлары болып келеді, яғни беткі қабатқа металдардыкі сияқты су хемосорбцияласады. Адсорбцияласқан су қабаттары ондаған нанометрге жетеді және су вакуумда  400-500°С қыздырғанда қиындықпен жойылады. </a:t>
            </a:r>
            <a:endParaRPr lang="ru-RU"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2578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552728"/>
          </a:xfrm>
        </p:spPr>
        <p:txBody>
          <a:bodyPr/>
          <a:lstStyle/>
          <a:p>
            <a:pPr marL="0" indent="0" algn="just">
              <a:buNone/>
            </a:pPr>
            <a:r>
              <a:rPr lang="kk-KZ" b="1" dirty="0">
                <a:solidFill>
                  <a:schemeClr val="bg1"/>
                </a:solidFill>
                <a:latin typeface="Times New Roman" pitchFamily="18" charset="0"/>
                <a:cs typeface="Times New Roman" pitchFamily="18" charset="0"/>
              </a:rPr>
              <a:t>Беттің м</a:t>
            </a:r>
            <a:r>
              <a:rPr lang="ru-RU" b="1" dirty="0" err="1">
                <a:solidFill>
                  <a:schemeClr val="bg1"/>
                </a:solidFill>
                <a:latin typeface="Times New Roman" pitchFamily="18" charset="0"/>
                <a:cs typeface="Times New Roman" pitchFamily="18" charset="0"/>
              </a:rPr>
              <a:t>акро</a:t>
            </a:r>
            <a:r>
              <a:rPr lang="ru-RU" b="1" dirty="0">
                <a:solidFill>
                  <a:schemeClr val="bg1"/>
                </a:solidFill>
                <a:latin typeface="Times New Roman" pitchFamily="18" charset="0"/>
                <a:cs typeface="Times New Roman" pitchFamily="18" charset="0"/>
              </a:rPr>
              <a:t>- </a:t>
            </a:r>
            <a:r>
              <a:rPr lang="kk-KZ" b="1" dirty="0">
                <a:solidFill>
                  <a:schemeClr val="bg1"/>
                </a:solidFill>
                <a:latin typeface="Times New Roman" pitchFamily="18" charset="0"/>
                <a:cs typeface="Times New Roman" pitchFamily="18" charset="0"/>
              </a:rPr>
              <a:t>және</a:t>
            </a:r>
            <a:r>
              <a:rPr lang="ru-RU" b="1" dirty="0">
                <a:solidFill>
                  <a:schemeClr val="bg1"/>
                </a:solidFill>
                <a:latin typeface="Times New Roman" pitchFamily="18" charset="0"/>
                <a:cs typeface="Times New Roman" pitchFamily="18" charset="0"/>
              </a:rPr>
              <a:t> микрорельеф</a:t>
            </a:r>
            <a:r>
              <a:rPr lang="kk-KZ" b="1" dirty="0">
                <a:solidFill>
                  <a:schemeClr val="bg1"/>
                </a:solidFill>
                <a:latin typeface="Times New Roman" pitchFamily="18" charset="0"/>
                <a:cs typeface="Times New Roman" pitchFamily="18" charset="0"/>
              </a:rPr>
              <a:t>тері</a:t>
            </a:r>
            <a:r>
              <a:rPr lang="ru-RU" b="1" dirty="0">
                <a:solidFill>
                  <a:schemeClr val="bg1"/>
                </a:solidFill>
                <a:latin typeface="Times New Roman" pitchFamily="18" charset="0"/>
                <a:cs typeface="Times New Roman" pitchFamily="18" charset="0"/>
              </a:rPr>
              <a:t>.</a:t>
            </a:r>
            <a:r>
              <a:rPr lang="ru-RU" dirty="0">
                <a:solidFill>
                  <a:schemeClr val="bg1"/>
                </a:solidFill>
                <a:latin typeface="Times New Roman" pitchFamily="18" charset="0"/>
                <a:cs typeface="Times New Roman" pitchFamily="18" charset="0"/>
              </a:rPr>
              <a:t> </a:t>
            </a:r>
            <a:r>
              <a:rPr lang="ru-RU" i="1" dirty="0">
                <a:solidFill>
                  <a:schemeClr val="bg1"/>
                </a:solidFill>
                <a:latin typeface="Times New Roman" pitchFamily="18" charset="0"/>
                <a:cs typeface="Times New Roman" pitchFamily="18" charset="0"/>
              </a:rPr>
              <a:t>Микрорельеф,</a:t>
            </a:r>
            <a:r>
              <a:rPr lang="ru-RU" dirty="0">
                <a:solidFill>
                  <a:schemeClr val="bg1"/>
                </a:solidFill>
                <a:latin typeface="Times New Roman" pitchFamily="18" charset="0"/>
                <a:cs typeface="Times New Roman" pitchFamily="18" charset="0"/>
              </a:rPr>
              <a:t> </a:t>
            </a:r>
            <a:r>
              <a:rPr lang="kk-KZ" dirty="0">
                <a:solidFill>
                  <a:schemeClr val="bg1"/>
                </a:solidFill>
                <a:latin typeface="Times New Roman" pitchFamily="18" charset="0"/>
                <a:cs typeface="Times New Roman" pitchFamily="18" charset="0"/>
              </a:rPr>
              <a:t>немесе </a:t>
            </a:r>
            <a:r>
              <a:rPr lang="ru-RU" i="1" dirty="0">
                <a:solidFill>
                  <a:schemeClr val="bg1"/>
                </a:solidFill>
                <a:latin typeface="Times New Roman" pitchFamily="18" charset="0"/>
                <a:cs typeface="Times New Roman" pitchFamily="18" charset="0"/>
              </a:rPr>
              <a:t>атом</a:t>
            </a:r>
            <a:r>
              <a:rPr lang="kk-KZ" i="1" dirty="0">
                <a:solidFill>
                  <a:schemeClr val="bg1"/>
                </a:solidFill>
                <a:latin typeface="Times New Roman" pitchFamily="18" charset="0"/>
                <a:cs typeface="Times New Roman" pitchFamily="18" charset="0"/>
              </a:rPr>
              <a:t>ды</a:t>
            </a:r>
            <a:r>
              <a:rPr lang="ru-RU" i="1" dirty="0">
                <a:solidFill>
                  <a:schemeClr val="bg1"/>
                </a:solidFill>
                <a:latin typeface="Times New Roman" pitchFamily="18" charset="0"/>
                <a:cs typeface="Times New Roman" pitchFamily="18" charset="0"/>
              </a:rPr>
              <a:t>-</a:t>
            </a:r>
            <a:r>
              <a:rPr lang="ru-RU" i="1" dirty="0" err="1">
                <a:solidFill>
                  <a:schemeClr val="bg1"/>
                </a:solidFill>
                <a:latin typeface="Times New Roman" pitchFamily="18" charset="0"/>
                <a:cs typeface="Times New Roman" pitchFamily="18" charset="0"/>
              </a:rPr>
              <a:t>молекуляр</a:t>
            </a:r>
            <a:r>
              <a:rPr lang="kk-KZ" i="1" dirty="0">
                <a:solidFill>
                  <a:schemeClr val="bg1"/>
                </a:solidFill>
                <a:latin typeface="Times New Roman" pitchFamily="18" charset="0"/>
                <a:cs typeface="Times New Roman" pitchFamily="18" charset="0"/>
              </a:rPr>
              <a:t>лы кедір бұдырлығы</a:t>
            </a:r>
            <a:r>
              <a:rPr lang="ru-RU" i="1" dirty="0">
                <a:solidFill>
                  <a:schemeClr val="bg1"/>
                </a:solidFill>
                <a:latin typeface="Times New Roman" pitchFamily="18" charset="0"/>
                <a:cs typeface="Times New Roman" pitchFamily="18" charset="0"/>
              </a:rPr>
              <a:t>,</a:t>
            </a:r>
            <a:r>
              <a:rPr lang="ru-RU" dirty="0">
                <a:solidFill>
                  <a:schemeClr val="bg1"/>
                </a:solidFill>
                <a:latin typeface="Times New Roman" pitchFamily="18" charset="0"/>
                <a:cs typeface="Times New Roman" pitchFamily="18" charset="0"/>
              </a:rPr>
              <a:t> </a:t>
            </a:r>
            <a:r>
              <a:rPr lang="kk-KZ" dirty="0">
                <a:solidFill>
                  <a:schemeClr val="bg1"/>
                </a:solidFill>
                <a:latin typeface="Times New Roman" pitchFamily="18" charset="0"/>
                <a:cs typeface="Times New Roman" pitchFamily="18" charset="0"/>
              </a:rPr>
              <a:t>беттің кристалды және заттың құрылымымен негізделеді. </a:t>
            </a:r>
            <a:endParaRPr lang="ru-RU" dirty="0">
              <a:solidFill>
                <a:schemeClr val="bg1"/>
              </a:solidFill>
              <a:latin typeface="Times New Roman" pitchFamily="18" charset="0"/>
              <a:cs typeface="Times New Roman" pitchFamily="18" charset="0"/>
            </a:endParaRPr>
          </a:p>
          <a:p>
            <a:pPr marL="0" indent="0" algn="just">
              <a:buNone/>
            </a:pPr>
            <a:r>
              <a:rPr lang="kk-KZ" dirty="0">
                <a:solidFill>
                  <a:schemeClr val="bg1"/>
                </a:solidFill>
                <a:latin typeface="Times New Roman" pitchFamily="18" charset="0"/>
                <a:cs typeface="Times New Roman" pitchFamily="18" charset="0"/>
              </a:rPr>
              <a:t>Беттің рельефі көбінесе сыр бояу материалының шығынын анықтайды. Мысалы ағаш бұйымдарына бояудың шығын коэффициенті  металға қарағанда </a:t>
            </a:r>
            <a:r>
              <a:rPr lang="ru-RU" dirty="0">
                <a:solidFill>
                  <a:schemeClr val="bg1"/>
                </a:solidFill>
                <a:latin typeface="Times New Roman" pitchFamily="18" charset="0"/>
                <a:cs typeface="Times New Roman" pitchFamily="18" charset="0"/>
              </a:rPr>
              <a:t>2—3 </a:t>
            </a:r>
            <a:r>
              <a:rPr lang="kk-KZ" dirty="0">
                <a:solidFill>
                  <a:schemeClr val="bg1"/>
                </a:solidFill>
                <a:latin typeface="Times New Roman" pitchFamily="18" charset="0"/>
                <a:cs typeface="Times New Roman" pitchFamily="18" charset="0"/>
              </a:rPr>
              <a:t>есе жоғары болады. </a:t>
            </a:r>
            <a:endParaRPr lang="ru-RU" dirty="0">
              <a:solidFill>
                <a:schemeClr val="bg1"/>
              </a:solidFill>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426214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confpubs.ru/htm/files/p6_81.files/image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61912"/>
            <a:ext cx="4083174" cy="329508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confpubs.ru/htm/files/p6_81.files/image0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89705"/>
            <a:ext cx="3917057" cy="3267287"/>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vivovoco.astronet.ru/VV/JOURNAL/NATURE/09_07/DURE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3356992"/>
            <a:ext cx="5715000" cy="3466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120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336704"/>
          </a:xfrm>
        </p:spPr>
        <p:txBody>
          <a:bodyPr/>
          <a:lstStyle/>
          <a:p>
            <a:pPr algn="just"/>
            <a:r>
              <a:rPr lang="kk-KZ" b="1" dirty="0">
                <a:solidFill>
                  <a:schemeClr val="bg1"/>
                </a:solidFill>
                <a:latin typeface="Times New Roman" pitchFamily="18" charset="0"/>
                <a:cs typeface="Times New Roman" pitchFamily="18" charset="0"/>
              </a:rPr>
              <a:t>Беттің гидрофильділігі және гидрофобтылығы</a:t>
            </a:r>
            <a:r>
              <a:rPr lang="kk-KZ" dirty="0">
                <a:solidFill>
                  <a:schemeClr val="bg1"/>
                </a:solidFill>
                <a:latin typeface="Times New Roman" pitchFamily="18" charset="0"/>
                <a:cs typeface="Times New Roman" pitchFamily="18" charset="0"/>
              </a:rPr>
              <a:t> — қатты денелердің суға ынықтығын сипаттайтын қасиет. </a:t>
            </a:r>
            <a:endParaRPr lang="ru-RU" dirty="0">
              <a:solidFill>
                <a:schemeClr val="bg1"/>
              </a:solidFill>
              <a:latin typeface="Times New Roman" pitchFamily="18" charset="0"/>
              <a:cs typeface="Times New Roman" pitchFamily="18" charset="0"/>
            </a:endParaRPr>
          </a:p>
          <a:p>
            <a:pPr algn="just"/>
            <a:r>
              <a:rPr lang="kk-KZ" dirty="0">
                <a:solidFill>
                  <a:schemeClr val="bg1"/>
                </a:solidFill>
                <a:latin typeface="Times New Roman" pitchFamily="18" charset="0"/>
                <a:cs typeface="Times New Roman" pitchFamily="18" charset="0"/>
              </a:rPr>
              <a:t>Ребиндердің ойынша металлдар өздерінің молекулалық құрылымына байланысты гидрофобты. Бірақ оксидтердің  және сорбцияласқан газдардың болуы ол беттердің гидрофильділігін көрсетеді</a:t>
            </a:r>
            <a:r>
              <a:rPr lang="kk-KZ"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marL="0" indent="0" algn="just">
              <a:buNone/>
            </a:pPr>
            <a:endParaRPr lang="ru-RU" dirty="0">
              <a:latin typeface="Times New Roman" pitchFamily="18" charset="0"/>
              <a:cs typeface="Times New Roman" pitchFamily="18" charset="0"/>
            </a:endParaRPr>
          </a:p>
        </p:txBody>
      </p:sp>
      <p:pic>
        <p:nvPicPr>
          <p:cNvPr id="4" name="Рисунок 3" descr="Защита от пятен для мрамора и гранита Акеми"/>
          <p:cNvPicPr/>
          <p:nvPr/>
        </p:nvPicPr>
        <p:blipFill>
          <a:blip r:embed="rId2" cstate="print"/>
          <a:srcRect/>
          <a:stretch>
            <a:fillRect/>
          </a:stretch>
        </p:blipFill>
        <p:spPr bwMode="auto">
          <a:xfrm>
            <a:off x="4788024" y="4271962"/>
            <a:ext cx="3384376" cy="2592862"/>
          </a:xfrm>
          <a:prstGeom prst="rect">
            <a:avLst/>
          </a:prstGeom>
          <a:noFill/>
          <a:ln w="9525">
            <a:noFill/>
            <a:miter lim="800000"/>
            <a:headEnd/>
            <a:tailEnd/>
          </a:ln>
        </p:spPr>
      </p:pic>
    </p:spTree>
    <p:extLst>
      <p:ext uri="{BB962C8B-B14F-4D97-AF65-F5344CB8AC3E}">
        <p14:creationId xmlns:p14="http://schemas.microsoft.com/office/powerpoint/2010/main" val="24505636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998</Words>
  <Application>Microsoft Office PowerPoint</Application>
  <PresentationFormat>Экран (4:3)</PresentationFormat>
  <Paragraphs>42</Paragraphs>
  <Slides>23</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Гани</dc:creator>
  <cp:lastModifiedBy>user</cp:lastModifiedBy>
  <cp:revision>12</cp:revision>
  <dcterms:created xsi:type="dcterms:W3CDTF">2012-04-11T09:19:09Z</dcterms:created>
  <dcterms:modified xsi:type="dcterms:W3CDTF">2014-10-30T03:22:26Z</dcterms:modified>
</cp:coreProperties>
</file>